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68" r:id="rId9"/>
    <p:sldId id="263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03E2CE-3B4E-493C-BB7E-E9575105C973}" v="12" dt="2020-01-15T01:42:53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6CAD4-4002-4447-AB6F-CD8349D36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DE23458-F80E-44B3-BD3D-7D2125369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C3AFA-CE90-4606-AD79-FFFE6044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9A93D7-9700-43F5-AA2C-7473941B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7F72BE-4583-42E4-AB39-110C5863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818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D76DFB-610A-4085-800D-3E3FA7EE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07B305-9DB9-4DD5-A9E2-9B3BEEEAD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2488DC-E2C8-4141-9002-7BAF29A1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FF30D5-AB11-4CB8-9B20-4CCDD7C5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BC3962-BB1A-43D2-B039-8A0CF7C3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35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C582897-96FA-465F-82E4-2BA3C3AC1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D37B1F6-1DED-44C8-A00F-FBEBC677A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746FDD-3B90-4158-9846-45478558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831989-630C-4026-9490-10AE3AEE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D6E7C4-CE8B-4CEC-8FA7-0C66C224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96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2195E-AB18-454F-956D-E3D4D6A8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F6FE68-1A90-44A6-ADC8-19F3DAD8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D5ADEF-969E-4D55-AC91-C3C18200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8EDC67-A872-4099-B074-455C2505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580B33-31DD-4952-A143-1184BEBC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86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7BF18D-64A2-4E9C-AC36-8AE5B859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8B1E92-CC6D-4879-9B4E-AF03CDA52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86BA9F-F9A8-4327-9324-AEE8B2FB5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050F43-9992-43EA-B42C-819B2415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AE91C3-5F51-4E85-A11F-B1665425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15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9A7C7A-AA0B-467D-A778-FFC170C4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4F879E-E0A5-4F6D-8BE8-0C283B961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C86325F-97A5-491E-B2EF-DD2EFAB38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54A2D7E-CA6D-4563-AB2C-1AB93921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9BF7408-58A4-4BD9-8541-F222C6BB9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1281ACD-B272-4A7B-8C4F-4C05B425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9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263C2-5D45-4ACB-8964-A568A8A5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EF58956-0718-4EBC-894F-FC0EEAFB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0F3741E-C3A6-4178-B3AB-EDF203A36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0BC0D57-1AF8-4B43-B58D-54505923D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435231B-C9E0-46D9-9126-8DFD64C9B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2917DB0-0215-45E8-B2D0-ADF210AF1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62FBFE1-5848-4F81-80B7-4DC4AF5A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038CC50-0B87-4E07-A746-E7C131C0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11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554B2F-1519-47C3-B1A6-376FA00A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EFBE3A-4129-42F6-8328-1214009C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19144BB-48B7-43F7-8816-9B91D5D3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C4C9F2A-1468-49A0-AEC6-5D9882CA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103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E729777-55C1-42F6-BAE2-274F686E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CF986ED-CD31-4EA4-8EDE-8CF01693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638B69-261F-4891-BD37-75559363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41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48C2A3-6F26-4965-B139-E2664574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BDBDE-1F64-4346-835B-FBEE9727B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CF91E3D-E31F-4B0D-87EA-C1952DC19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3EFA33-5A66-4926-B739-B9A8C9AA4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C0F0E8-919C-426F-8716-59C7B44C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0890E1-78D0-4E8A-88C6-132EFA18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6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D25A20-24CE-44DC-BDDB-07DD09A4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05B7AB-3E82-469C-A422-2E0ACFB3F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26C4FD9-58E4-4246-990B-191D198A6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C8D3F5-6B33-446D-BDF9-6BDAE407A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A0FA16D-3C92-452F-8F2F-CE0E795A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142791-6742-41B3-A9EF-CA5F8AA0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64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244A881-32D5-4250-9530-47534A9C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35571E-5DEF-49D1-88BC-9D13DF078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D4B3B8-B29D-4E5A-A498-9930CB16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E059CB-0E3A-4BF4-A039-912368748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31D37F-73BD-4F4E-9BDF-F7BE3AD8D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57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gif"/><Relationship Id="rId13" Type="http://schemas.openxmlformats.org/officeDocument/2006/relationships/image" Target="../media/image15.png"/><Relationship Id="rId3" Type="http://schemas.microsoft.com/office/2007/relationships/media" Target="../media/media2.gif"/><Relationship Id="rId7" Type="http://schemas.microsoft.com/office/2007/relationships/media" Target="../media/media4.gif"/><Relationship Id="rId12" Type="http://schemas.openxmlformats.org/officeDocument/2006/relationships/image" Target="../media/image14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video" Target="../media/media3.gif"/><Relationship Id="rId11" Type="http://schemas.openxmlformats.org/officeDocument/2006/relationships/image" Target="../media/image13.png"/><Relationship Id="rId5" Type="http://schemas.microsoft.com/office/2007/relationships/media" Target="../media/media3.gif"/><Relationship Id="rId10" Type="http://schemas.openxmlformats.org/officeDocument/2006/relationships/image" Target="../media/image12.png"/><Relationship Id="rId4" Type="http://schemas.openxmlformats.org/officeDocument/2006/relationships/video" Target="../media/media2.gif"/><Relationship Id="rId9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adle.co.jp/media/column/a423" TargetMode="External"/><Relationship Id="rId2" Type="http://schemas.openxmlformats.org/officeDocument/2006/relationships/hyperlink" Target="http://warp.da.ndl.go.jp/info:ndljp/pid/3481431/www.eto.titech.ac.jp/contents/sub03/chapter08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7677CC-3388-4626-BA8E-ED845FA00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7200" dirty="0"/>
              <a:t>中間発表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F3CB7A-7E44-45F0-BC03-CA6A568E6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6594"/>
            <a:ext cx="9475304" cy="2387599"/>
          </a:xfrm>
        </p:spPr>
        <p:txBody>
          <a:bodyPr>
            <a:normAutofit/>
          </a:bodyPr>
          <a:lstStyle/>
          <a:p>
            <a:pPr algn="r"/>
            <a:r>
              <a:rPr lang="en-US" altLang="ja-JP" sz="2800" dirty="0"/>
              <a:t>G</a:t>
            </a:r>
            <a:r>
              <a:rPr lang="ja-JP" altLang="en-US" sz="2800" dirty="0"/>
              <a:t>チーム　　</a:t>
            </a:r>
            <a:r>
              <a:rPr kumimoji="1" lang="ja-JP" altLang="en-US" sz="2800" dirty="0"/>
              <a:t>山本祐揮 </a:t>
            </a:r>
            <a:r>
              <a:rPr kumimoji="1" lang="en-US" altLang="ja-JP" sz="2800" dirty="0"/>
              <a:t>201813536</a:t>
            </a:r>
          </a:p>
          <a:p>
            <a:pPr algn="r"/>
            <a:r>
              <a:rPr lang="ja-JP" altLang="en-US" sz="2800" dirty="0"/>
              <a:t>武者野拓也 </a:t>
            </a:r>
            <a:r>
              <a:rPr lang="en-US" altLang="ja-JP" sz="2800" dirty="0"/>
              <a:t>201611068</a:t>
            </a:r>
          </a:p>
          <a:p>
            <a:pPr algn="r"/>
            <a:r>
              <a:rPr kumimoji="1" lang="ja-JP" altLang="en-US" sz="2800" dirty="0"/>
              <a:t>土肥賢志 </a:t>
            </a:r>
            <a:r>
              <a:rPr kumimoji="1" lang="en-US" altLang="ja-JP" sz="2800"/>
              <a:t>201710882</a:t>
            </a:r>
            <a:r>
              <a:rPr kumimoji="1" lang="ja-JP" altLang="en-US" sz="2800"/>
              <a:t> </a:t>
            </a:r>
            <a:endParaRPr kumimoji="1" lang="en-US" altLang="ja-JP" sz="2800" dirty="0"/>
          </a:p>
          <a:p>
            <a:pPr algn="r"/>
            <a:r>
              <a:rPr lang="en-US" altLang="ja-JP" sz="2800" dirty="0"/>
              <a:t>2020/01/16</a:t>
            </a:r>
          </a:p>
          <a:p>
            <a:pPr algn="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090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40C36F-38D9-44BA-8141-9C3860FC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b="1" dirty="0"/>
              <a:t>テーマ：流体解析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BD8BE0-3857-4153-B4CF-B9792584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47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2D </a:t>
            </a:r>
            <a:r>
              <a:rPr lang="en-US" altLang="ja-JP" dirty="0" err="1"/>
              <a:t>Navier</a:t>
            </a:r>
            <a:r>
              <a:rPr lang="en-US" altLang="ja-JP" dirty="0"/>
              <a:t>-Stokes</a:t>
            </a:r>
            <a:r>
              <a:rPr lang="ja-JP" altLang="en-US" dirty="0"/>
              <a:t> </a:t>
            </a:r>
            <a:r>
              <a:rPr kumimoji="1" lang="ja-JP" altLang="en-US" dirty="0"/>
              <a:t>方程式：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C8ADB6-EFAA-4B8F-A689-22F3ED00C323}"/>
                  </a:ext>
                </a:extLst>
              </p:cNvPr>
              <p:cNvSpPr txBox="1"/>
              <p:nvPr/>
            </p:nvSpPr>
            <p:spPr>
              <a:xfrm>
                <a:off x="838200" y="4682551"/>
                <a:ext cx="105156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ja-JP" altLang="en-US" sz="20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000" dirty="0"/>
                  <a:t>密度</a:t>
                </a:r>
                <a:r>
                  <a:rPr lang="ja-JP" altLang="en-US" sz="2000" dirty="0"/>
                  <a:t>　　</a:t>
                </a:r>
                <a:r>
                  <a:rPr lang="en-US" altLang="ja-JP" sz="2000" dirty="0"/>
                  <a:t>p:</a:t>
                </a:r>
                <a:r>
                  <a:rPr lang="ja-JP" altLang="en-US" sz="2000" dirty="0"/>
                  <a:t>圧力　</a:t>
                </a:r>
                <a:r>
                  <a:rPr lang="en-US" altLang="ja-JP" sz="2000" dirty="0"/>
                  <a:t>ν:</a:t>
                </a:r>
                <a:r>
                  <a:rPr lang="ja-JP" altLang="en-US" sz="2000" dirty="0"/>
                  <a:t>動粘性係数</a:t>
                </a:r>
              </a:p>
              <a:p>
                <a:pPr algn="ctr"/>
                <a:endParaRPr kumimoji="1" lang="en-US" altLang="ja-JP" sz="2400" dirty="0"/>
              </a:p>
              <a:p>
                <a:r>
                  <a:rPr kumimoji="1" lang="ja-JP" altLang="en-US" sz="2400" dirty="0"/>
                  <a:t>を数値的に解くことで流体の振る舞いを理解したい！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C8ADB6-EFAA-4B8F-A689-22F3ED00C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82551"/>
                <a:ext cx="10515600" cy="1138773"/>
              </a:xfrm>
              <a:prstGeom prst="rect">
                <a:avLst/>
              </a:prstGeom>
              <a:blipFill>
                <a:blip r:embed="rId3"/>
                <a:stretch>
                  <a:fillRect l="-928" t="-4278" b="-122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ED32D187-A1C2-47A0-BEAB-DB7898B04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18" y="2525591"/>
            <a:ext cx="5805937" cy="15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28344-B7D6-4036-B93C-89885591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990"/>
            <a:ext cx="10515600" cy="732155"/>
          </a:xfrm>
        </p:spPr>
        <p:txBody>
          <a:bodyPr/>
          <a:lstStyle/>
          <a:p>
            <a:r>
              <a:rPr kumimoji="1" lang="ja-JP" altLang="en-US" dirty="0"/>
              <a:t>乱流・層流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D4704F-A930-4BBB-A0CB-B480A2D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3020"/>
                <a:ext cx="10515600" cy="487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ja-JP" altLang="en-US" sz="2400" dirty="0"/>
                  <a:t>移流項と粘性項の大きさの比率が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1:1/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𝑅𝑒</m:t>
                    </m:r>
                  </m:oMath>
                </a14:m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kumimoji="1" lang="ja-JP" altLang="en-US" sz="2400" dirty="0"/>
                  <a:t>⇒レイノルズ数</a:t>
                </a:r>
                <a:r>
                  <a:rPr kumimoji="1" lang="en-US" altLang="ja-JP" sz="2400" dirty="0"/>
                  <a:t>Re</a:t>
                </a:r>
                <a:r>
                  <a:rPr kumimoji="1" lang="ja-JP" altLang="en-US" sz="2400" dirty="0"/>
                  <a:t>が大きいほど移流項（慣性項）の影響</a:t>
                </a:r>
                <a:r>
                  <a:rPr lang="ja-JP" altLang="en-US" sz="2400" dirty="0">
                    <a:solidFill>
                      <a:srgbClr val="FF0000"/>
                    </a:solidFill>
                  </a:rPr>
                  <a:t>増</a:t>
                </a:r>
                <a:endParaRPr kumimoji="1" lang="en-US" altLang="ja-JP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2400" dirty="0"/>
                  <a:t>⇒流れの非線形性</a:t>
                </a:r>
                <a:r>
                  <a:rPr lang="ja-JP" altLang="en-US" sz="2400" dirty="0">
                    <a:solidFill>
                      <a:srgbClr val="FF0000"/>
                    </a:solidFill>
                  </a:rPr>
                  <a:t>増</a:t>
                </a:r>
                <a:endParaRPr lang="en-US" altLang="ja-JP" sz="2400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kumimoji="1" lang="ja-JP" altLang="en-US" sz="2400" dirty="0"/>
                  <a:t>⇒物体への衝突などによる速度のばらつきが起こる</a:t>
                </a:r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⇒不規則で乱れた流れ</a:t>
                </a:r>
                <a:r>
                  <a:rPr lang="ja-JP" altLang="en-US" sz="2400" dirty="0">
                    <a:highlight>
                      <a:srgbClr val="FFFF00"/>
                    </a:highlight>
                  </a:rPr>
                  <a:t>「乱流」</a:t>
                </a:r>
                <a:r>
                  <a:rPr lang="ja-JP" altLang="en-US" sz="2400" dirty="0"/>
                  <a:t>へと変化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 </a:t>
                </a:r>
                <a:r>
                  <a:rPr lang="ja-JP" altLang="en-US" sz="2400" dirty="0"/>
                  <a:t>粘性力が大きいときは規則的で整った流れの</a:t>
                </a:r>
                <a:r>
                  <a:rPr lang="ja-JP" altLang="en-US" sz="2400" dirty="0">
                    <a:highlight>
                      <a:srgbClr val="FFFF00"/>
                    </a:highlight>
                  </a:rPr>
                  <a:t>「層流」</a:t>
                </a:r>
                <a:r>
                  <a:rPr lang="ja-JP" altLang="en-US" sz="2400" dirty="0"/>
                  <a:t>に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D4704F-A930-4BBB-A0CB-B480A2D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3020"/>
                <a:ext cx="10515600" cy="4873943"/>
              </a:xfrm>
              <a:blipFill>
                <a:blip r:embed="rId2"/>
                <a:stretch>
                  <a:fillRect l="-928" t="-12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A475CBCE-2762-4CEF-A379-8F7A6440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5" y="4302457"/>
            <a:ext cx="3336609" cy="188922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6D0337-4CBF-4B1F-BEC5-C345CBC5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826" y="4161819"/>
            <a:ext cx="3336608" cy="23310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E952A1D-0AB5-4640-AC37-B2C63114A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353" y="4161820"/>
            <a:ext cx="3269711" cy="2331055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56D80293-774F-44D8-9CFB-D706A5E10591}"/>
              </a:ext>
            </a:extLst>
          </p:cNvPr>
          <p:cNvSpPr/>
          <p:nvPr/>
        </p:nvSpPr>
        <p:spPr>
          <a:xfrm>
            <a:off x="3811544" y="5234269"/>
            <a:ext cx="796282" cy="53651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E62F49-9DA6-4018-AD8F-320D039AC1EA}"/>
              </a:ext>
            </a:extLst>
          </p:cNvPr>
          <p:cNvSpPr txBox="1"/>
          <p:nvPr/>
        </p:nvSpPr>
        <p:spPr>
          <a:xfrm>
            <a:off x="7944434" y="5327346"/>
            <a:ext cx="50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or</a:t>
            </a:r>
            <a:endParaRPr kumimoji="1" lang="ja-JP" altLang="en-US" sz="2400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AA981CAA-97E5-4F09-8019-E2912289418D}"/>
              </a:ext>
            </a:extLst>
          </p:cNvPr>
          <p:cNvSpPr/>
          <p:nvPr/>
        </p:nvSpPr>
        <p:spPr>
          <a:xfrm>
            <a:off x="9369265" y="2705659"/>
            <a:ext cx="2144555" cy="860501"/>
          </a:xfrm>
          <a:prstGeom prst="wedgeRoundRectCallout">
            <a:avLst>
              <a:gd name="adj1" fmla="val -38954"/>
              <a:gd name="adj2" fmla="val 6634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/>
              <a:t>境目は？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97439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3678E71-85F1-4D70-8CDC-781F0C30D4AC}"/>
              </a:ext>
            </a:extLst>
          </p:cNvPr>
          <p:cNvSpPr txBox="1"/>
          <p:nvPr/>
        </p:nvSpPr>
        <p:spPr>
          <a:xfrm>
            <a:off x="1388847" y="544429"/>
            <a:ext cx="1210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2788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設定した課題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55C192-D76E-449F-8040-ED0372F2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30" y="2308668"/>
            <a:ext cx="5561353" cy="22406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4B4AA4-9617-4BD3-92FC-F28C51814761}"/>
              </a:ext>
            </a:extLst>
          </p:cNvPr>
          <p:cNvSpPr txBox="1"/>
          <p:nvPr/>
        </p:nvSpPr>
        <p:spPr>
          <a:xfrm>
            <a:off x="767265" y="1610068"/>
            <a:ext cx="6475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無次元化した</a:t>
            </a:r>
            <a:r>
              <a:rPr lang="ja-JP" altLang="en-US" sz="2000" dirty="0"/>
              <a:t>２</a:t>
            </a:r>
            <a:r>
              <a:rPr kumimoji="1" lang="ja-JP" altLang="en-US" sz="2000" dirty="0"/>
              <a:t>次元非圧縮性 </a:t>
            </a:r>
            <a:r>
              <a:rPr kumimoji="1" lang="en-US" altLang="ja-JP" sz="2000" dirty="0"/>
              <a:t>NS </a:t>
            </a:r>
            <a:r>
              <a:rPr kumimoji="1" lang="ja-JP" altLang="en-US" sz="2000" dirty="0"/>
              <a:t>方程式：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4347FEA-6740-4BB6-BE7E-4918AE12BC05}"/>
              </a:ext>
            </a:extLst>
          </p:cNvPr>
          <p:cNvSpPr txBox="1"/>
          <p:nvPr/>
        </p:nvSpPr>
        <p:spPr>
          <a:xfrm>
            <a:off x="964848" y="5159407"/>
            <a:ext cx="727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を </a:t>
            </a:r>
            <a:r>
              <a:rPr lang="en-US" altLang="ja-JP" sz="2000" u="sng" dirty="0"/>
              <a:t>SMAC </a:t>
            </a:r>
            <a:r>
              <a:rPr lang="ja-JP" altLang="en-US" sz="2000" u="sng" dirty="0"/>
              <a:t>法</a:t>
            </a:r>
            <a:r>
              <a:rPr lang="ja-JP" altLang="en-US" sz="2000" dirty="0"/>
              <a:t>を用いて数値的に解き、</a:t>
            </a:r>
            <a:endParaRPr lang="en-US" altLang="ja-JP" sz="2000" dirty="0"/>
          </a:p>
          <a:p>
            <a:r>
              <a:rPr lang="ja-JP" altLang="en-US" sz="2000" dirty="0"/>
              <a:t>初期条件、障害物の形状やレイノルズ数などに対する</a:t>
            </a:r>
            <a:endParaRPr lang="en-US" altLang="ja-JP" sz="2000" dirty="0"/>
          </a:p>
          <a:p>
            <a:r>
              <a:rPr lang="ja-JP" altLang="en-US" sz="2000" dirty="0"/>
              <a:t>流体の応答を見ることで流体の振る舞い直感的に理解する。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91280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395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進捗：拡散方程式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55C192-D76E-449F-8040-ED0372F2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30" y="1610168"/>
            <a:ext cx="5561353" cy="224066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C408289-DDCD-44D2-A49B-90E536953918}"/>
              </a:ext>
            </a:extLst>
          </p:cNvPr>
          <p:cNvCxnSpPr>
            <a:cxnSpLocks/>
          </p:cNvCxnSpPr>
          <p:nvPr/>
        </p:nvCxnSpPr>
        <p:spPr>
          <a:xfrm flipV="1">
            <a:off x="2743200" y="1610168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BC93D55-7BDA-460A-B17A-15DBED11E480}"/>
              </a:ext>
            </a:extLst>
          </p:cNvPr>
          <p:cNvCxnSpPr>
            <a:cxnSpLocks/>
          </p:cNvCxnSpPr>
          <p:nvPr/>
        </p:nvCxnSpPr>
        <p:spPr>
          <a:xfrm flipV="1">
            <a:off x="3556000" y="2405283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D1B8BBA-B746-4428-8778-E0E21512E298}"/>
              </a:ext>
            </a:extLst>
          </p:cNvPr>
          <p:cNvCxnSpPr>
            <a:cxnSpLocks/>
          </p:cNvCxnSpPr>
          <p:nvPr/>
        </p:nvCxnSpPr>
        <p:spPr>
          <a:xfrm flipV="1">
            <a:off x="5510586" y="2405283"/>
            <a:ext cx="712414" cy="6730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4A5412E-1E20-4A75-834B-1B78E5FC8E37}"/>
              </a:ext>
            </a:extLst>
          </p:cNvPr>
          <p:cNvCxnSpPr>
            <a:cxnSpLocks/>
          </p:cNvCxnSpPr>
          <p:nvPr/>
        </p:nvCxnSpPr>
        <p:spPr>
          <a:xfrm flipV="1">
            <a:off x="2748891" y="3274476"/>
            <a:ext cx="6000229" cy="439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C2E6F141-BA95-427B-8E7E-A742A5EA0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79" y="4381043"/>
            <a:ext cx="3576451" cy="9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8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3474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拡散方程式の計算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32AD588-2656-4259-BE60-9C302380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60" y="1314925"/>
            <a:ext cx="6653306" cy="668947"/>
          </a:xfrm>
          <a:prstGeom prst="rect">
            <a:avLst/>
          </a:prstGeom>
        </p:spPr>
      </p:pic>
      <p:sp>
        <p:nvSpPr>
          <p:cNvPr id="4" name="矢印: 下 3">
            <a:extLst>
              <a:ext uri="{FF2B5EF4-FFF2-40B4-BE49-F238E27FC236}">
                <a16:creationId xmlns:a16="http://schemas.microsoft.com/office/drawing/2014/main" id="{E617F4E0-EDBC-48E3-9D03-6EC84432A065}"/>
              </a:ext>
            </a:extLst>
          </p:cNvPr>
          <p:cNvSpPr/>
          <p:nvPr/>
        </p:nvSpPr>
        <p:spPr>
          <a:xfrm rot="16200000">
            <a:off x="3574843" y="1080821"/>
            <a:ext cx="584776" cy="1069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D9B0A6-C44C-48C7-A79C-A07453ABD27F}"/>
              </a:ext>
            </a:extLst>
          </p:cNvPr>
          <p:cNvSpPr txBox="1"/>
          <p:nvPr/>
        </p:nvSpPr>
        <p:spPr>
          <a:xfrm>
            <a:off x="3332274" y="1974317"/>
            <a:ext cx="1117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離散化</a:t>
            </a:r>
            <a:endParaRPr lang="en-US" altLang="ja-JP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CFAA251-A847-423E-AE6A-D647FBAD5481}"/>
              </a:ext>
            </a:extLst>
          </p:cNvPr>
          <p:cNvSpPr txBox="1"/>
          <p:nvPr/>
        </p:nvSpPr>
        <p:spPr>
          <a:xfrm>
            <a:off x="233826" y="3338966"/>
            <a:ext cx="421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格子点の個数：</a:t>
            </a:r>
            <a:r>
              <a:rPr lang="en-US" altLang="ja-JP" sz="2000" dirty="0" err="1"/>
              <a:t>Nx</a:t>
            </a:r>
            <a:r>
              <a:rPr lang="en-US" altLang="ja-JP" sz="2000" dirty="0"/>
              <a:t> = Ny  = 51</a:t>
            </a:r>
          </a:p>
          <a:p>
            <a:r>
              <a:rPr lang="ja-JP" altLang="en-US" sz="2000" dirty="0"/>
              <a:t>格子間隔：</a:t>
            </a:r>
            <a:r>
              <a:rPr lang="en-US" altLang="ja-JP" sz="2000" dirty="0" err="1"/>
              <a:t>Δx</a:t>
            </a:r>
            <a:r>
              <a:rPr lang="en-US" altLang="ja-JP" sz="2000" dirty="0"/>
              <a:t> = </a:t>
            </a:r>
            <a:r>
              <a:rPr lang="en-US" altLang="ja-JP" sz="2000" dirty="0" err="1"/>
              <a:t>Δy</a:t>
            </a:r>
            <a:r>
              <a:rPr lang="en-US" altLang="ja-JP" sz="2000" dirty="0"/>
              <a:t> = 1/50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C84625-1352-437A-B90D-5C903C02B27D}"/>
              </a:ext>
            </a:extLst>
          </p:cNvPr>
          <p:cNvSpPr txBox="1"/>
          <p:nvPr/>
        </p:nvSpPr>
        <p:spPr>
          <a:xfrm>
            <a:off x="233826" y="4046852"/>
            <a:ext cx="466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時間ステップ幅 ：</a:t>
            </a:r>
            <a:r>
              <a:rPr lang="en-US" altLang="ja-JP" sz="2000" dirty="0" err="1"/>
              <a:t>Δt</a:t>
            </a:r>
            <a:r>
              <a:rPr lang="en-US" altLang="ja-JP" sz="2000" dirty="0"/>
              <a:t> = μ min(</a:t>
            </a:r>
            <a:r>
              <a:rPr lang="en-US" altLang="ja-JP" sz="2000" dirty="0" err="1"/>
              <a:t>Δx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Δy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2</a:t>
            </a:r>
            <a:r>
              <a:rPr lang="en-US" altLang="ja-JP" sz="2000" dirty="0"/>
              <a:t>/κ </a:t>
            </a:r>
          </a:p>
          <a:p>
            <a:r>
              <a:rPr lang="ja-JP" altLang="en-US" sz="2000" dirty="0"/>
              <a:t>　　　　　　　　</a:t>
            </a:r>
            <a:r>
              <a:rPr lang="en-US" altLang="ja-JP" sz="2000" dirty="0"/>
              <a:t> (μ &lt; 0.25 </a:t>
            </a:r>
            <a:r>
              <a:rPr lang="ja-JP" altLang="en-US" sz="2000" dirty="0"/>
              <a:t>が必要</a:t>
            </a:r>
            <a:r>
              <a:rPr lang="en-US" altLang="ja-JP" sz="2000" dirty="0"/>
              <a:t>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BC746CF-E73A-4D1D-8BBB-0D4D137D5CCE}"/>
              </a:ext>
            </a:extLst>
          </p:cNvPr>
          <p:cNvSpPr txBox="1"/>
          <p:nvPr/>
        </p:nvSpPr>
        <p:spPr>
          <a:xfrm>
            <a:off x="5757444" y="3338966"/>
            <a:ext cx="1666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初期条件</a:t>
            </a:r>
            <a:endParaRPr lang="en-US" altLang="ja-JP" sz="2000" b="1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6EAACCB-7F90-4026-967A-3A263510B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68" y="3863972"/>
            <a:ext cx="2330833" cy="2330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F5840E1-DFB7-421B-B6E3-7275C9CB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63973"/>
            <a:ext cx="2330832" cy="2330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04CD9AE-F051-496D-9DD4-07DACCDA7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6" y="1356465"/>
            <a:ext cx="2284356" cy="6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1mu20_normal">
            <a:hlinkClick r:id="" action="ppaction://media"/>
            <a:extLst>
              <a:ext uri="{FF2B5EF4-FFF2-40B4-BE49-F238E27FC236}">
                <a16:creationId xmlns:a16="http://schemas.microsoft.com/office/drawing/2014/main" id="{18E24D9F-5838-4F97-B8DD-22941E652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01558" y="499627"/>
            <a:ext cx="2869739" cy="2869739"/>
          </a:xfrm>
          <a:prstGeom prst="rect">
            <a:avLst/>
          </a:prstGeom>
        </p:spPr>
      </p:pic>
      <p:pic>
        <p:nvPicPr>
          <p:cNvPr id="5" name="k1mu20_random">
            <a:hlinkClick r:id="" action="ppaction://media"/>
            <a:extLst>
              <a:ext uri="{FF2B5EF4-FFF2-40B4-BE49-F238E27FC236}">
                <a16:creationId xmlns:a16="http://schemas.microsoft.com/office/drawing/2014/main" id="{32C45DB1-47B0-476E-95A1-BD9DEB3B9C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01558" y="3557625"/>
            <a:ext cx="2961094" cy="2961094"/>
          </a:xfrm>
          <a:prstGeom prst="rect">
            <a:avLst/>
          </a:prstGeom>
        </p:spPr>
      </p:pic>
      <p:pic>
        <p:nvPicPr>
          <p:cNvPr id="6" name="k1mu26_broken">
            <a:hlinkClick r:id="" action="ppaction://media"/>
            <a:extLst>
              <a:ext uri="{FF2B5EF4-FFF2-40B4-BE49-F238E27FC236}">
                <a16:creationId xmlns:a16="http://schemas.microsoft.com/office/drawing/2014/main" id="{9C58203F-CA79-481F-B89A-8F081787197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75844" y="3429000"/>
            <a:ext cx="3089719" cy="3089719"/>
          </a:xfrm>
          <a:prstGeom prst="rect">
            <a:avLst/>
          </a:prstGeom>
        </p:spPr>
      </p:pic>
      <p:pic>
        <p:nvPicPr>
          <p:cNvPr id="8" name="k2mu20_normal">
            <a:hlinkClick r:id="" action="ppaction://media"/>
            <a:extLst>
              <a:ext uri="{FF2B5EF4-FFF2-40B4-BE49-F238E27FC236}">
                <a16:creationId xmlns:a16="http://schemas.microsoft.com/office/drawing/2014/main" id="{2166001F-9249-44D0-BB14-26B970AD2CD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85835" y="499627"/>
            <a:ext cx="2869739" cy="28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3474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今後の予定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814D56-DF2E-4465-BA0B-60A757A5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30" y="1610168"/>
            <a:ext cx="5561353" cy="2240663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7CD26A5-F128-4F18-8B2D-0FABC361C969}"/>
              </a:ext>
            </a:extLst>
          </p:cNvPr>
          <p:cNvCxnSpPr>
            <a:cxnSpLocks/>
          </p:cNvCxnSpPr>
          <p:nvPr/>
        </p:nvCxnSpPr>
        <p:spPr>
          <a:xfrm flipV="1">
            <a:off x="2743200" y="1610168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CE906EE-3D80-4A8B-8DE0-C3F0DBC9452F}"/>
              </a:ext>
            </a:extLst>
          </p:cNvPr>
          <p:cNvCxnSpPr>
            <a:cxnSpLocks/>
          </p:cNvCxnSpPr>
          <p:nvPr/>
        </p:nvCxnSpPr>
        <p:spPr>
          <a:xfrm flipV="1">
            <a:off x="5594350" y="2210977"/>
            <a:ext cx="501650" cy="8794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176BA99-DFEB-4121-B2BC-DF5D306440BD}"/>
              </a:ext>
            </a:extLst>
          </p:cNvPr>
          <p:cNvCxnSpPr>
            <a:cxnSpLocks/>
          </p:cNvCxnSpPr>
          <p:nvPr/>
        </p:nvCxnSpPr>
        <p:spPr>
          <a:xfrm flipV="1">
            <a:off x="6541404" y="2298289"/>
            <a:ext cx="1988279" cy="7574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F6BFCCE-65E6-472C-AF6C-E9417E4DCA46}"/>
              </a:ext>
            </a:extLst>
          </p:cNvPr>
          <p:cNvCxnSpPr>
            <a:cxnSpLocks/>
          </p:cNvCxnSpPr>
          <p:nvPr/>
        </p:nvCxnSpPr>
        <p:spPr>
          <a:xfrm flipV="1">
            <a:off x="2748891" y="3274476"/>
            <a:ext cx="6000229" cy="439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83AA170-D1BF-4BBD-9624-FC2AA112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74" y="4564399"/>
            <a:ext cx="3523910" cy="8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3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DD882E-7C4A-4A0E-8133-96E673F2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0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4E8AC-C4D1-4B70-85C8-191185D1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コンピュータシミュレーションによる流体解析　東京工業大学</a:t>
            </a:r>
            <a:r>
              <a:rPr lang="en-US" altLang="ja-JP" dirty="0">
                <a:hlinkClick r:id="rId2"/>
              </a:rPr>
              <a:t>http://warp.da.ndl.go.jp/info:ndljp/pid/3481431/www.eto.titech.ac.jp/contents/sub03/chapter08.html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乱流の性質</a:t>
            </a:r>
            <a:endParaRPr lang="en-US" altLang="ja-JP" dirty="0">
              <a:hlinkClick r:id="rId3"/>
            </a:endParaRPr>
          </a:p>
          <a:p>
            <a:pPr marL="0" indent="0">
              <a:buNone/>
            </a:pPr>
            <a:r>
              <a:rPr lang="en-US" altLang="ja-JP" dirty="0">
                <a:hlinkClick r:id="rId3"/>
              </a:rPr>
              <a:t>https://www.cradle.co.jp/media/column/a423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540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190</Words>
  <Application>Microsoft Office PowerPoint</Application>
  <PresentationFormat>ワイド画面</PresentationFormat>
  <Paragraphs>38</Paragraphs>
  <Slides>9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Arial</vt:lpstr>
      <vt:lpstr>Cambria Math</vt:lpstr>
      <vt:lpstr>Segoe UI</vt:lpstr>
      <vt:lpstr>Office テーマ</vt:lpstr>
      <vt:lpstr>中間発表</vt:lpstr>
      <vt:lpstr>テーマ：流体解析</vt:lpstr>
      <vt:lpstr>乱流・層流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中間発表</dc:title>
  <dc:creator>賢志 土肥</dc:creator>
  <cp:lastModifiedBy>武者野拓也</cp:lastModifiedBy>
  <cp:revision>89</cp:revision>
  <dcterms:created xsi:type="dcterms:W3CDTF">2020-01-14T23:11:15Z</dcterms:created>
  <dcterms:modified xsi:type="dcterms:W3CDTF">2020-01-16T06:19:30Z</dcterms:modified>
</cp:coreProperties>
</file>